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77" r:id="rId4"/>
    <p:sldId id="278" r:id="rId5"/>
    <p:sldId id="279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BFBF"/>
    <a:srgbClr val="DDD7CF"/>
    <a:srgbClr val="B9AD9D"/>
    <a:srgbClr val="FFD5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580"/>
  </p:normalViewPr>
  <p:slideViewPr>
    <p:cSldViewPr snapToGrid="0" snapToObjects="1">
      <p:cViewPr>
        <p:scale>
          <a:sx n="76" d="100"/>
          <a:sy n="76" d="100"/>
        </p:scale>
        <p:origin x="216" y="5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13.jpeg>
</file>

<file path=ppt/media/image2.png>
</file>

<file path=ppt/media/image3.tiff>
</file>

<file path=ppt/media/image4.tiff>
</file>

<file path=ppt/media/image5.tiff>
</file>

<file path=ppt/media/image6.png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2A580BE-45F6-824E-B3B0-A660F9AC7F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730DC469-7549-704B-A334-DC782912DF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EE4299B-CBEA-9946-98C8-AA9F2B295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A24A77D-4249-0A41-99B7-5072886725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70A394-08A5-204A-B223-779904F9D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67235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C3EE0D-55E0-214A-9A7F-EAF7017CB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F1B4084A-CA5E-8346-98D4-522C564779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FBDE72-3A22-AA4A-ABC8-EDFC5E110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622E079-9EDC-5840-A069-96DB2D19D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8FBD2ED-B5A5-F146-84D0-4041D90C22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85356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96C6805-9057-1B42-B86E-8F13723A67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A9A0537-6384-8542-80B5-C9361B6E88B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84610D3-82B0-B54F-A0D3-D81B5CD392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E4D9A35-E868-8B46-8CD5-6C7B52502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097A18C-9C8E-1D43-91E6-703CF3CBF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63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50FE9-6463-EF4E-B85B-C68D01769A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BC07F05-B8D0-9744-B898-42652D769C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BAD3DA9-9AEF-844A-A953-F8C166936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E76B55F-259F-2F4E-968F-8C8B1760C6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6D04CE8-F5FC-B543-B1FD-F079E512FA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79169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AD945D-B813-744C-81E0-B73826962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1D15467-E4E0-A444-AEA3-DB9AF0A1E8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209888-CCDE-A642-AC50-C312F845B2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F0B517A-8A44-3E4A-A027-FEEA6F89B0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B581B73-643C-8440-BC24-D99273CD9C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0702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CF17AB-3EF9-ED43-94C5-CABCE60FF6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A28D1D4-1C88-D34F-AD2B-9982EE5C571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0AF4285-2F6D-1C44-B472-2E5C84807B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DB31662-70F0-7149-93C2-D977DCF81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797C5A9-6814-8243-B7AF-508F7E7102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2B123BA-1C56-DB4E-85A1-856725F95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24259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DD5301B-369B-464C-90CC-969216DE39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42EEF40-F82D-7340-A211-07B80518AC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3376874-7E74-884F-87B6-E84E905F11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A5911BD-332E-B14E-AE07-A715C2441FF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9903DC6-42F6-654D-8BD8-486028AFB9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4B43C55-672E-014B-ACC8-09DBB5677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5D8E6659-706F-E548-B49F-5F6DF9B6A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F46AF8AF-97BE-2442-AB68-59B4B6BAD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78793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7FAD44-2CFE-F744-B559-5DFECB82C6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B58F9821-2DA8-4E4D-91B2-E57493C95C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5647E230-3AA1-B14F-869A-B21645FAA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BD05F477-5631-B644-B615-B04236D2E4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510137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B9BFE65-F5A6-764F-987B-BCD11A9B9D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D40C7E20-670F-8745-AAD2-F38E94361B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D737050B-9B99-CF41-A175-26E6C7D65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956794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2FE74A2-3D08-6749-AF64-E6C4293E75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D8F6203-4E3C-164C-88A5-C15560032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DC19B4E-4083-4543-BF38-1B51837379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25CAEBA0-6AED-3743-A6B6-94740504B7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EEB8DB3-D903-B84A-B760-5789AAB7BF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1451729-829B-7047-92E8-1CA1F6F64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33940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C017D9-B70A-C34E-B10A-1793DFEB83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2344ABE0-E364-C048-A4C3-30484C0693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7D60F50-E5E8-1549-BC74-FCF0033C37A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7A38C2-76F0-7B4B-B78E-7D0C3A5C5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0392245-F4E7-1C4A-A73D-FBBE663CEF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7D89CB1A-9DC0-9941-BCA2-FA2CB8B503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3591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71475137-BD19-7042-A846-E0893EB38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728BF15-CEEC-8742-B342-20C568D5A2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0D65957-5E30-C14B-8801-259FBC048B2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BD2EE3-B115-A540-8051-E6E3865A4211}" type="datetimeFigureOut">
              <a:rPr lang="pt-BR" smtClean="0"/>
              <a:t>01/07/2020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02CB63B-5652-7046-BDDF-8BEB22527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C1C56C-27A3-0343-A745-5C977CA261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D0475BF-92BE-FF45-BF4B-B28401AD7128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30788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tiff"/><Relationship Id="rId5" Type="http://schemas.openxmlformats.org/officeDocument/2006/relationships/image" Target="../media/image3.tiff"/><Relationship Id="rId4" Type="http://schemas.openxmlformats.org/officeDocument/2006/relationships/image" Target="../media/image2.png"/><Relationship Id="rId9" Type="http://schemas.openxmlformats.org/officeDocument/2006/relationships/image" Target="../media/image7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emf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46A085-44B3-7C4E-B54A-A9FD8EF35E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577934"/>
            <a:ext cx="12191999" cy="1500411"/>
          </a:xfrm>
          <a:solidFill>
            <a:schemeClr val="accent1">
              <a:lumMod val="50000"/>
            </a:schemeClr>
          </a:solidFill>
        </p:spPr>
        <p:txBody>
          <a:bodyPr anchor="b">
            <a:noAutofit/>
          </a:bodyPr>
          <a:lstStyle/>
          <a:p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  <a:t>Using </a:t>
            </a:r>
            <a:r>
              <a:rPr lang="en-US" sz="4800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deep learning </a:t>
            </a:r>
            <a: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  <a:t>for unifying </a:t>
            </a:r>
            <a:b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</a:br>
            <a:r>
              <a:rPr lang="en-US" sz="4800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genomic data </a:t>
            </a:r>
            <a:r>
              <a:rPr lang="en-US" sz="4800" dirty="0">
                <a:solidFill>
                  <a:schemeClr val="bg1"/>
                </a:solidFill>
                <a:latin typeface="Adobe Garamond Pro" panose="02020502060506020403" pitchFamily="18" charset="77"/>
              </a:rPr>
              <a:t>and</a:t>
            </a:r>
            <a:r>
              <a:rPr lang="en-US" sz="4800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 traits </a:t>
            </a:r>
            <a:r>
              <a:rPr lang="en-US" sz="4800" b="1" dirty="0">
                <a:solidFill>
                  <a:schemeClr val="bg1"/>
                </a:solidFill>
                <a:latin typeface="Adobe Garamond Pro" panose="02020502060506020403" pitchFamily="18" charset="77"/>
              </a:rPr>
              <a:t>in species delimitation</a:t>
            </a:r>
            <a:endParaRPr lang="en-US" sz="4800" dirty="0">
              <a:solidFill>
                <a:schemeClr val="bg1"/>
              </a:solidFill>
              <a:latin typeface="Adobe Garamond Pro" panose="02020502060506020403" pitchFamily="18" charset="77"/>
            </a:endParaRPr>
          </a:p>
        </p:txBody>
      </p:sp>
      <p:grpSp>
        <p:nvGrpSpPr>
          <p:cNvPr id="7" name="Agrupar 6">
            <a:extLst>
              <a:ext uri="{FF2B5EF4-FFF2-40B4-BE49-F238E27FC236}">
                <a16:creationId xmlns:a16="http://schemas.microsoft.com/office/drawing/2014/main" id="{8784F185-0F54-7D4C-844D-9FF5A5F4984D}"/>
              </a:ext>
            </a:extLst>
          </p:cNvPr>
          <p:cNvGrpSpPr/>
          <p:nvPr/>
        </p:nvGrpSpPr>
        <p:grpSpPr>
          <a:xfrm>
            <a:off x="70910" y="67536"/>
            <a:ext cx="4197926" cy="1187113"/>
            <a:chOff x="124691" y="5253678"/>
            <a:chExt cx="5373190" cy="1650423"/>
          </a:xfrm>
        </p:grpSpPr>
        <p:pic>
          <p:nvPicPr>
            <p:cNvPr id="6" name="Imagem 5" descr="Uma imagem contendo caminhão, mesa, pessoas, comida&#10;&#10;Descrição gerada automaticamente">
              <a:extLst>
                <a:ext uri="{FF2B5EF4-FFF2-40B4-BE49-F238E27FC236}">
                  <a16:creationId xmlns:a16="http://schemas.microsoft.com/office/drawing/2014/main" id="{AB4037C9-2074-3846-ADC8-8A5E4CDDEEE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ackgroundRemoval t="8091" b="91586" l="2371" r="96932">
                          <a14:foregroundMark x1="67782" y1="51456" x2="67782" y2="51456"/>
                          <a14:foregroundMark x1="64993" y1="55987" x2="64993" y2="55987"/>
                          <a14:foregroundMark x1="55370" y1="53074" x2="55370" y2="53074"/>
                          <a14:foregroundMark x1="53556" y1="57605" x2="53556" y2="57605"/>
                          <a14:foregroundMark x1="41144" y1="54693" x2="41144" y2="54693"/>
                          <a14:foregroundMark x1="44630" y1="53722" x2="44630" y2="53722"/>
                          <a14:foregroundMark x1="30404" y1="56311" x2="30404" y2="56311"/>
                          <a14:foregroundMark x1="26639" y1="46278" x2="26639" y2="46278"/>
                          <a14:foregroundMark x1="32915" y1="45307" x2="32915" y2="45307"/>
                          <a14:foregroundMark x1="2510" y1="9709" x2="2510" y2="9709"/>
                          <a14:foregroundMark x1="7392" y1="12621" x2="7392" y2="12621"/>
                          <a14:foregroundMark x1="16597" y1="20712" x2="16597" y2="20712"/>
                          <a14:foregroundMark x1="20363" y1="20065" x2="20363" y2="20065"/>
                          <a14:foregroundMark x1="24826" y1="12621" x2="24826" y2="12621"/>
                          <a14:foregroundMark x1="26918" y1="19741" x2="26918" y2="19741"/>
                          <a14:foregroundMark x1="27755" y1="11003" x2="27755" y2="11003"/>
                          <a14:foregroundMark x1="43375" y1="20065" x2="43375" y2="20065"/>
                          <a14:foregroundMark x1="55370" y1="23301" x2="55370" y2="23301"/>
                          <a14:foregroundMark x1="53138" y1="8414" x2="53138" y2="8414"/>
                          <a14:foregroundMark x1="51325" y1="22330" x2="51325" y2="22330"/>
                          <a14:foregroundMark x1="51743" y1="22977" x2="51743" y2="22977"/>
                          <a14:foregroundMark x1="52162" y1="23301" x2="52162" y2="23301"/>
                          <a14:foregroundMark x1="59554" y1="29450" x2="59554" y2="29450"/>
                          <a14:foregroundMark x1="63319" y1="23625" x2="63319" y2="23625"/>
                          <a14:foregroundMark x1="66248" y1="16505" x2="66248" y2="16505"/>
                          <a14:foregroundMark x1="69177" y1="20712" x2="69177" y2="20712"/>
                          <a14:foregroundMark x1="88145" y1="11003" x2="88145" y2="11003"/>
                          <a14:foregroundMark x1="87308" y1="18123" x2="87308" y2="18123"/>
                          <a14:foregroundMark x1="90237" y1="17799" x2="90237" y2="17799"/>
                          <a14:foregroundMark x1="93584" y1="16828" x2="93584" y2="16828"/>
                          <a14:foregroundMark x1="97071" y1="25243" x2="97071" y2="25243"/>
                          <a14:foregroundMark x1="19386" y1="88673" x2="19386" y2="88673"/>
                          <a14:foregroundMark x1="31520" y1="86408" x2="31520" y2="86408"/>
                          <a14:foregroundMark x1="41841" y1="88673" x2="41841" y2="88673"/>
                          <a14:foregroundMark x1="54254" y1="86731" x2="54254" y2="86731"/>
                          <a14:foregroundMark x1="55230" y1="79612" x2="55230" y2="79612"/>
                          <a14:foregroundMark x1="69177" y1="86731" x2="69177" y2="86731"/>
                          <a14:foregroundMark x1="69456" y1="86731" x2="69456" y2="86731"/>
                          <a14:foregroundMark x1="69596" y1="89320" x2="69596" y2="89320"/>
                          <a14:foregroundMark x1="70153" y1="91586" x2="70153" y2="91586"/>
                          <a14:foregroundMark x1="75174" y1="91586" x2="75174" y2="91586"/>
                          <a14:foregroundMark x1="73640" y1="76375" x2="73640" y2="76375"/>
                          <a14:foregroundMark x1="74338" y1="85113" x2="74338" y2="85113"/>
                          <a14:foregroundMark x1="75314" y1="85761" x2="75314" y2="85761"/>
                          <a14:foregroundMark x1="71967" y1="91262" x2="71967" y2="91262"/>
                          <a14:foregroundMark x1="79637" y1="82201" x2="79637" y2="82201"/>
                          <a14:foregroundMark x1="83403" y1="80583" x2="83403" y2="80583"/>
                          <a14:foregroundMark x1="90237" y1="82201" x2="90237" y2="82201"/>
                          <a14:foregroundMark x1="89819" y1="78964" x2="89819" y2="78964"/>
                          <a14:foregroundMark x1="89261" y1="76699" x2="89261" y2="76699"/>
                          <a14:foregroundMark x1="88703" y1="74757" x2="88703" y2="74757"/>
                          <a14:foregroundMark x1="74338" y1="19417" x2="74338" y2="19417"/>
                          <a14:foregroundMark x1="62622" y1="14887" x2="62622" y2="14887"/>
                          <a14:foregroundMark x1="63180" y1="14563" x2="63180" y2="14563"/>
                          <a14:foregroundMark x1="62343" y1="15210" x2="62343" y2="15210"/>
                          <a14:foregroundMark x1="62343" y1="14563" x2="62343" y2="14563"/>
                          <a14:foregroundMark x1="62483" y1="14239" x2="62483" y2="14239"/>
                          <a14:foregroundMark x1="62762" y1="14239" x2="62762" y2="14239"/>
                          <a14:foregroundMark x1="62204" y1="14563" x2="62204" y2="14563"/>
                          <a14:foregroundMark x1="62204" y1="15210" x2="62204" y2="15210"/>
                          <a14:foregroundMark x1="62064" y1="16505" x2="63319" y2="13269"/>
                          <a14:foregroundMark x1="77685" y1="87702" x2="77685" y2="84466"/>
                          <a14:foregroundMark x1="75593" y1="61165" x2="75593" y2="59871"/>
                          <a14:backgroundMark x1="78522" y1="79935" x2="78522" y2="79935"/>
                          <a14:backgroundMark x1="57741" y1="90615" x2="57741" y2="90615"/>
                          <a14:backgroundMark x1="58438" y1="85761" x2="58438" y2="85761"/>
                          <a14:backgroundMark x1="40446" y1="89968" x2="40446" y2="89968"/>
                          <a14:backgroundMark x1="41144" y1="85437" x2="41144" y2="85437"/>
                          <a14:backgroundMark x1="23013" y1="86408" x2="23013" y2="86408"/>
                          <a14:backgroundMark x1="13250" y1="88026" x2="13250" y2="88026"/>
                          <a14:backgroundMark x1="36262" y1="55340" x2="36262" y2="55340"/>
                          <a14:backgroundMark x1="36820" y1="51133" x2="36820" y2="51133"/>
                          <a14:backgroundMark x1="40586" y1="53722" x2="40586" y2="53722"/>
                          <a14:backgroundMark x1="47978" y1="54369" x2="47978" y2="54369"/>
                          <a14:backgroundMark x1="48815" y1="51456" x2="48815" y2="51456"/>
                          <a14:backgroundMark x1="44491" y1="51780" x2="44491" y2="51780"/>
                          <a14:backgroundMark x1="51883" y1="54045" x2="51883" y2="54045"/>
                          <a14:backgroundMark x1="59833" y1="53398" x2="59833" y2="53398"/>
                          <a14:backgroundMark x1="64714" y1="52751" x2="64714" y2="52751"/>
                          <a14:backgroundMark x1="42120" y1="21359" x2="42120" y2="21359"/>
                          <a14:backgroundMark x1="42817" y1="17152" x2="42817" y2="17152"/>
                          <a14:backgroundMark x1="46722" y1="7120" x2="46722" y2="7120"/>
                          <a14:backgroundMark x1="35286" y1="18447" x2="35286" y2="18447"/>
                          <a14:backgroundMark x1="17713" y1="17152" x2="17713" y2="17152"/>
                          <a14:backgroundMark x1="21478" y1="17476" x2="21478" y2="17476"/>
                          <a14:backgroundMark x1="21478" y1="16505" x2="21478" y2="16505"/>
                          <a14:backgroundMark x1="51604" y1="23625" x2="51604" y2="23625"/>
                          <a14:backgroundMark x1="51464" y1="22977" x2="51464" y2="22977"/>
                          <a14:backgroundMark x1="51325" y1="22330" x2="51325" y2="22330"/>
                          <a14:backgroundMark x1="51464" y1="23301" x2="51464" y2="23301"/>
                          <a14:backgroundMark x1="51883" y1="23301" x2="51883" y2="23301"/>
                          <a14:backgroundMark x1="52301" y1="23301" x2="52301" y2="23301"/>
                          <a14:backgroundMark x1="51464" y1="22977" x2="51464" y2="22977"/>
                          <a14:backgroundMark x1="51743" y1="21683" x2="51743" y2="21683"/>
                          <a14:backgroundMark x1="51743" y1="23301" x2="51743" y2="23301"/>
                          <a14:backgroundMark x1="51743" y1="22654" x2="51743" y2="22654"/>
                          <a14:backgroundMark x1="70014" y1="16828" x2="70014" y2="16828"/>
                          <a14:backgroundMark x1="81032" y1="20065" x2="81032" y2="20065"/>
                        </a14:backgroundRemoval>
                      </a14:imgEffect>
                      <a14:imgEffect>
                        <a14:colorTemperature colorTemp="7200"/>
                      </a14:imgEffect>
                      <a14:imgEffect>
                        <a14:brightnessContrast bright="20000"/>
                      </a14:imgEffect>
                    </a14:imgLayer>
                  </a14:imgProps>
                </a:ext>
              </a:extLst>
            </a:blip>
            <a:stretch>
              <a:fillRect/>
            </a:stretch>
          </p:blipFill>
          <p:spPr>
            <a:xfrm>
              <a:off x="1668259" y="5253678"/>
              <a:ext cx="3829622" cy="1650423"/>
            </a:xfrm>
            <a:prstGeom prst="rect">
              <a:avLst/>
            </a:prstGeom>
          </p:spPr>
        </p:pic>
        <p:pic>
          <p:nvPicPr>
            <p:cNvPr id="4" name="Imagem 3">
              <a:extLst>
                <a:ext uri="{FF2B5EF4-FFF2-40B4-BE49-F238E27FC236}">
                  <a16:creationId xmlns:a16="http://schemas.microsoft.com/office/drawing/2014/main" id="{BD0EEFE5-8F2F-CA4B-8421-ED42D4A5D27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24691" y="5253678"/>
              <a:ext cx="1543568" cy="1608153"/>
            </a:xfrm>
            <a:prstGeom prst="rect">
              <a:avLst/>
            </a:prstGeom>
          </p:spPr>
        </p:pic>
      </p:grpSp>
      <p:pic>
        <p:nvPicPr>
          <p:cNvPr id="14" name="Imagem 13">
            <a:extLst>
              <a:ext uri="{FF2B5EF4-FFF2-40B4-BE49-F238E27FC236}">
                <a16:creationId xmlns:a16="http://schemas.microsoft.com/office/drawing/2014/main" id="{BE9D929D-D5F0-074F-A464-7E0148DC05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95463" y="360463"/>
            <a:ext cx="407424" cy="329335"/>
          </a:xfrm>
          <a:prstGeom prst="rect">
            <a:avLst/>
          </a:prstGeom>
        </p:spPr>
      </p:pic>
      <p:sp>
        <p:nvSpPr>
          <p:cNvPr id="17" name="Título 1">
            <a:extLst>
              <a:ext uri="{FF2B5EF4-FFF2-40B4-BE49-F238E27FC236}">
                <a16:creationId xmlns:a16="http://schemas.microsoft.com/office/drawing/2014/main" id="{D4CC337E-2B89-E742-8D27-5E7210F35685}"/>
              </a:ext>
            </a:extLst>
          </p:cNvPr>
          <p:cNvSpPr txBox="1">
            <a:spLocks/>
          </p:cNvSpPr>
          <p:nvPr/>
        </p:nvSpPr>
        <p:spPr>
          <a:xfrm>
            <a:off x="10025847" y="360463"/>
            <a:ext cx="1939637" cy="36021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800" b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@ManoloFPerez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589C2C96-099F-C84E-97D1-B7DEBEC966A9}"/>
              </a:ext>
            </a:extLst>
          </p:cNvPr>
          <p:cNvSpPr/>
          <p:nvPr/>
        </p:nvSpPr>
        <p:spPr>
          <a:xfrm>
            <a:off x="8454910" y="776093"/>
            <a:ext cx="344517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sites.google.com/site/manolofperez</a:t>
            </a: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80DA4F82-7BDD-D049-A4C0-E96857D31105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999175" y="5704190"/>
            <a:ext cx="1371442" cy="952873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28E8156F-9AB0-8C4B-AA5F-5FE410F51A2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81528" b="15164"/>
          <a:stretch/>
        </p:blipFill>
        <p:spPr>
          <a:xfrm>
            <a:off x="502078" y="5466986"/>
            <a:ext cx="1549557" cy="1209819"/>
          </a:xfrm>
          <a:prstGeom prst="rect">
            <a:avLst/>
          </a:prstGeom>
        </p:spPr>
      </p:pic>
      <p:sp>
        <p:nvSpPr>
          <p:cNvPr id="22" name="Subtítulo 2">
            <a:extLst>
              <a:ext uri="{FF2B5EF4-FFF2-40B4-BE49-F238E27FC236}">
                <a16:creationId xmlns:a16="http://schemas.microsoft.com/office/drawing/2014/main" id="{3E0B13BA-0CEB-5F40-BF27-681357F9BAE6}"/>
              </a:ext>
            </a:extLst>
          </p:cNvPr>
          <p:cNvSpPr txBox="1">
            <a:spLocks/>
          </p:cNvSpPr>
          <p:nvPr/>
        </p:nvSpPr>
        <p:spPr>
          <a:xfrm>
            <a:off x="0" y="3533972"/>
            <a:ext cx="12192000" cy="6417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600" b="1" u="sng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MF Perez;</a:t>
            </a:r>
            <a:r>
              <a:rPr lang="en-US" sz="3600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</a:t>
            </a:r>
            <a:r>
              <a:rPr lang="en-US" sz="36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I </a:t>
            </a:r>
            <a:r>
              <a:rPr lang="en-US" sz="3600" dirty="0" err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Sanmartín</a:t>
            </a:r>
            <a:r>
              <a:rPr lang="en-US" sz="36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; BC Faircloth; LAC </a:t>
            </a:r>
            <a:r>
              <a:rPr lang="en-US" sz="3600" dirty="0" err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Bertollo</a:t>
            </a:r>
            <a:r>
              <a:rPr lang="en-US" sz="36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; MB Cioffi</a:t>
            </a:r>
            <a:endParaRPr lang="en-US" sz="3600" b="1" u="sng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  <a:p>
            <a:endParaRPr lang="en-US" sz="3600" b="1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</p:txBody>
      </p:sp>
      <p:pic>
        <p:nvPicPr>
          <p:cNvPr id="23" name="Imagem 22" descr="Uma imagem contendo desenho, placa&#10;&#10;Descrição gerada automaticamente">
            <a:extLst>
              <a:ext uri="{FF2B5EF4-FFF2-40B4-BE49-F238E27FC236}">
                <a16:creationId xmlns:a16="http://schemas.microsoft.com/office/drawing/2014/main" id="{6577DFAA-1151-0A45-A77A-C1A3E95DAC3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08610" y="5645229"/>
            <a:ext cx="2146300" cy="1130300"/>
          </a:xfrm>
          <a:prstGeom prst="rect">
            <a:avLst/>
          </a:prstGeom>
        </p:spPr>
      </p:pic>
      <p:pic>
        <p:nvPicPr>
          <p:cNvPr id="24" name="Imagem 23">
            <a:extLst>
              <a:ext uri="{FF2B5EF4-FFF2-40B4-BE49-F238E27FC236}">
                <a16:creationId xmlns:a16="http://schemas.microsoft.com/office/drawing/2014/main" id="{68ED9DAF-D89E-D744-A97D-BD206DF3E48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85114" y="5859509"/>
            <a:ext cx="2546876" cy="817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9323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ubtítulo 2">
            <a:extLst>
              <a:ext uri="{FF2B5EF4-FFF2-40B4-BE49-F238E27FC236}">
                <a16:creationId xmlns:a16="http://schemas.microsoft.com/office/drawing/2014/main" id="{3E0B13BA-0CEB-5F40-BF27-681357F9BAE6}"/>
              </a:ext>
            </a:extLst>
          </p:cNvPr>
          <p:cNvSpPr txBox="1">
            <a:spLocks/>
          </p:cNvSpPr>
          <p:nvPr/>
        </p:nvSpPr>
        <p:spPr>
          <a:xfrm>
            <a:off x="310551" y="1081586"/>
            <a:ext cx="11456896" cy="549066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ct val="100000"/>
              </a:lnSpc>
            </a:pPr>
            <a:r>
              <a:rPr lang="en-US" sz="2800" dirty="0">
                <a:latin typeface="Adobe Garamond Pro" panose="02020502060506020403" pitchFamily="18" charset="77"/>
              </a:rPr>
              <a:t>Different </a:t>
            </a:r>
            <a:r>
              <a:rPr lang="en-US" sz="2800" b="1" dirty="0">
                <a:latin typeface="Adobe Garamond Pro" panose="02020502060506020403" pitchFamily="18" charset="77"/>
              </a:rPr>
              <a:t>species concepts - </a:t>
            </a:r>
            <a:r>
              <a:rPr lang="en-US" sz="2800" dirty="0">
                <a:latin typeface="Adobe Garamond Pro" panose="02020502060506020403" pitchFamily="18" charset="77"/>
              </a:rPr>
              <a:t>distinct strategies to </a:t>
            </a:r>
            <a:r>
              <a:rPr lang="en-US" sz="2800" b="1" dirty="0">
                <a:latin typeface="Adobe Garamond Pro" panose="02020502060506020403" pitchFamily="18" charset="77"/>
              </a:rPr>
              <a:t>identify species boundaries </a:t>
            </a:r>
            <a:r>
              <a:rPr lang="en-US" sz="1800" dirty="0">
                <a:latin typeface="Adobe Garamond Pro" panose="02020502060506020403" pitchFamily="18" charset="77"/>
              </a:rPr>
              <a:t>(de Queiroz 2007)</a:t>
            </a:r>
            <a:r>
              <a:rPr lang="en-US" sz="2800" dirty="0">
                <a:latin typeface="Adobe Garamond Pro" panose="02020502060506020403" pitchFamily="18" charset="77"/>
              </a:rPr>
              <a:t>. It is important to adopt a </a:t>
            </a:r>
            <a:r>
              <a:rPr lang="en-US" sz="2800" b="1" dirty="0">
                <a:latin typeface="Adobe Garamond Pro" panose="02020502060506020403" pitchFamily="18" charset="77"/>
              </a:rPr>
              <a:t>multidisciplinary approach</a:t>
            </a:r>
            <a:r>
              <a:rPr lang="en-US" sz="2800" dirty="0">
                <a:latin typeface="Adobe Garamond Pro" panose="02020502060506020403" pitchFamily="18" charset="77"/>
              </a:rPr>
              <a:t>, by assessing </a:t>
            </a:r>
            <a:r>
              <a:rPr lang="en-US" sz="2800" b="1" dirty="0">
                <a:latin typeface="Adobe Garamond Pro" panose="02020502060506020403" pitchFamily="18" charset="77"/>
              </a:rPr>
              <a:t>different sources of evidence</a:t>
            </a:r>
            <a:r>
              <a:rPr lang="en-US" sz="2800" dirty="0">
                <a:latin typeface="Adobe Garamond Pro" panose="02020502060506020403" pitchFamily="18" charset="77"/>
              </a:rPr>
              <a:t> </a:t>
            </a:r>
            <a:r>
              <a:rPr lang="en-US" sz="1800" dirty="0">
                <a:latin typeface="Adobe Garamond Pro" panose="02020502060506020403" pitchFamily="18" charset="77"/>
              </a:rPr>
              <a:t>(Carstens et al. 2013)</a:t>
            </a:r>
            <a:r>
              <a:rPr lang="en-US" sz="2800" dirty="0">
                <a:latin typeface="Adobe Garamond Pro" panose="02020502060506020403" pitchFamily="18" charset="77"/>
              </a:rPr>
              <a:t>.</a:t>
            </a:r>
          </a:p>
          <a:p>
            <a:pPr algn="just">
              <a:lnSpc>
                <a:spcPct val="100000"/>
              </a:lnSpc>
            </a:pPr>
            <a:endParaRPr lang="en-US" sz="2800" dirty="0">
              <a:latin typeface="Adobe Garamond Pro" panose="02020502060506020403" pitchFamily="18" charset="77"/>
            </a:endParaRPr>
          </a:p>
          <a:p>
            <a:pPr algn="just">
              <a:lnSpc>
                <a:spcPct val="100000"/>
              </a:lnSpc>
            </a:pPr>
            <a:r>
              <a:rPr lang="en-US" sz="2800" b="1" dirty="0">
                <a:latin typeface="Adobe Garamond Pro" panose="02020502060506020403" pitchFamily="18" charset="77"/>
              </a:rPr>
              <a:t>Most approaches </a:t>
            </a:r>
            <a:r>
              <a:rPr lang="en-US" sz="2800" dirty="0">
                <a:latin typeface="Adobe Garamond Pro" panose="02020502060506020403" pitchFamily="18" charset="77"/>
              </a:rPr>
              <a:t>consist in analyzing </a:t>
            </a:r>
            <a:r>
              <a:rPr lang="en-US" sz="2800" b="1" dirty="0">
                <a:latin typeface="Adobe Garamond Pro" panose="02020502060506020403" pitchFamily="18" charset="77"/>
              </a:rPr>
              <a:t>genomic and phenotypical/geographical </a:t>
            </a:r>
            <a:r>
              <a:rPr lang="en-US" sz="2800" dirty="0">
                <a:latin typeface="Adobe Garamond Pro" panose="02020502060506020403" pitchFamily="18" charset="77"/>
              </a:rPr>
              <a:t>information</a:t>
            </a:r>
            <a:r>
              <a:rPr lang="en-US" sz="2800" b="1" dirty="0">
                <a:latin typeface="Adobe Garamond Pro" panose="02020502060506020403" pitchFamily="18" charset="77"/>
              </a:rPr>
              <a:t> separately, </a:t>
            </a:r>
            <a:r>
              <a:rPr lang="en-US" sz="2800" dirty="0">
                <a:latin typeface="Adobe Garamond Pro" panose="02020502060506020403" pitchFamily="18" charset="77"/>
              </a:rPr>
              <a:t>followed by </a:t>
            </a:r>
            <a:r>
              <a:rPr lang="en-US" sz="2800" b="1" dirty="0">
                <a:latin typeface="Adobe Garamond Pro" panose="02020502060506020403" pitchFamily="18" charset="77"/>
              </a:rPr>
              <a:t>visual/qualitative comparison</a:t>
            </a:r>
            <a:r>
              <a:rPr lang="en-US" sz="2800" dirty="0">
                <a:latin typeface="Adobe Garamond Pro" panose="02020502060506020403" pitchFamily="18" charset="77"/>
              </a:rPr>
              <a:t>. Methods that actually </a:t>
            </a:r>
            <a:r>
              <a:rPr lang="en-US" sz="2800" b="1" dirty="0">
                <a:latin typeface="Adobe Garamond Pro" panose="02020502060506020403" pitchFamily="18" charset="77"/>
              </a:rPr>
              <a:t>integrate</a:t>
            </a:r>
            <a:r>
              <a:rPr lang="en-US" sz="2800" dirty="0">
                <a:latin typeface="Adobe Garamond Pro" panose="02020502060506020403" pitchFamily="18" charset="77"/>
              </a:rPr>
              <a:t> different data are </a:t>
            </a:r>
            <a:r>
              <a:rPr lang="en-US" sz="2800" b="1" dirty="0">
                <a:latin typeface="Adobe Garamond Pro" panose="02020502060506020403" pitchFamily="18" charset="77"/>
              </a:rPr>
              <a:t>limited</a:t>
            </a:r>
            <a:r>
              <a:rPr lang="en-US" sz="2800" dirty="0">
                <a:latin typeface="Adobe Garamond Pro" panose="02020502060506020403" pitchFamily="18" charset="77"/>
              </a:rPr>
              <a:t> to up to a </a:t>
            </a:r>
            <a:r>
              <a:rPr lang="en-US" sz="2800" b="1" dirty="0">
                <a:latin typeface="Adobe Garamond Pro" panose="02020502060506020403" pitchFamily="18" charset="77"/>
              </a:rPr>
              <a:t>few hundreds of loci </a:t>
            </a:r>
            <a:r>
              <a:rPr lang="en-US" sz="2800" dirty="0">
                <a:latin typeface="Adobe Garamond Pro" panose="02020502060506020403" pitchFamily="18" charset="77"/>
              </a:rPr>
              <a:t>and</a:t>
            </a:r>
            <a:r>
              <a:rPr lang="en-US" sz="2800" b="1" dirty="0">
                <a:latin typeface="Adobe Garamond Pro" panose="02020502060506020403" pitchFamily="18" charset="77"/>
              </a:rPr>
              <a:t> simple models </a:t>
            </a:r>
            <a:r>
              <a:rPr lang="en-US" sz="2800" dirty="0">
                <a:latin typeface="Adobe Garamond Pro" panose="02020502060506020403" pitchFamily="18" charset="77"/>
              </a:rPr>
              <a:t>of evolution </a:t>
            </a:r>
            <a:r>
              <a:rPr lang="en-US" sz="1800" dirty="0">
                <a:latin typeface="Adobe Garamond Pro" panose="02020502060506020403" pitchFamily="18" charset="77"/>
              </a:rPr>
              <a:t>(Solís-Lemus et al. 2015)</a:t>
            </a:r>
            <a:r>
              <a:rPr lang="en-US" sz="2800" dirty="0">
                <a:latin typeface="Adobe Garamond Pro" panose="02020502060506020403" pitchFamily="18" charset="77"/>
              </a:rPr>
              <a:t>.</a:t>
            </a:r>
          </a:p>
          <a:p>
            <a:pPr algn="just">
              <a:lnSpc>
                <a:spcPct val="100000"/>
              </a:lnSpc>
            </a:pPr>
            <a:endParaRPr lang="en-US" sz="2800" dirty="0">
              <a:latin typeface="Adobe Garamond Pro" panose="02020502060506020403" pitchFamily="18" charset="77"/>
            </a:endParaRPr>
          </a:p>
          <a:p>
            <a:pPr algn="just">
              <a:lnSpc>
                <a:spcPct val="100000"/>
              </a:lnSpc>
            </a:pPr>
            <a:r>
              <a:rPr lang="en-US" sz="2800" dirty="0">
                <a:latin typeface="Adobe Garamond Pro" panose="02020502060506020403" pitchFamily="18" charset="77"/>
              </a:rPr>
              <a:t>We present a method based on </a:t>
            </a:r>
            <a:r>
              <a:rPr lang="en-US" sz="2800" b="1" dirty="0">
                <a:latin typeface="Adobe Garamond Pro" panose="02020502060506020403" pitchFamily="18" charset="77"/>
              </a:rPr>
              <a:t>simulated data and deep learning</a:t>
            </a:r>
            <a:r>
              <a:rPr lang="en-US" sz="2800" dirty="0">
                <a:latin typeface="Adobe Garamond Pro" panose="02020502060506020403" pitchFamily="18" charset="77"/>
              </a:rPr>
              <a:t>, that </a:t>
            </a:r>
            <a:r>
              <a:rPr lang="en-US" sz="2800" b="1" dirty="0">
                <a:latin typeface="Adobe Garamond Pro" panose="02020502060506020403" pitchFamily="18" charset="77"/>
              </a:rPr>
              <a:t>combines</a:t>
            </a:r>
            <a:r>
              <a:rPr lang="en-US" sz="2800" dirty="0">
                <a:latin typeface="Adobe Garamond Pro" panose="02020502060506020403" pitchFamily="18" charset="77"/>
              </a:rPr>
              <a:t> both </a:t>
            </a:r>
            <a:r>
              <a:rPr lang="en-US" sz="2800" b="1" dirty="0">
                <a:latin typeface="Adobe Garamond Pro" panose="02020502060506020403" pitchFamily="18" charset="77"/>
              </a:rPr>
              <a:t>genomic and trait </a:t>
            </a:r>
            <a:r>
              <a:rPr lang="en-US" sz="2800" dirty="0">
                <a:latin typeface="Adobe Garamond Pro" panose="02020502060506020403" pitchFamily="18" charset="77"/>
              </a:rPr>
              <a:t>information in a unified framework. </a:t>
            </a:r>
          </a:p>
        </p:txBody>
      </p:sp>
      <p:sp>
        <p:nvSpPr>
          <p:cNvPr id="16" name="Título 1">
            <a:extLst>
              <a:ext uri="{FF2B5EF4-FFF2-40B4-BE49-F238E27FC236}">
                <a16:creationId xmlns:a16="http://schemas.microsoft.com/office/drawing/2014/main" id="{C49E1DFE-E368-C848-A5C8-F7E4B4F7E80E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56895" cy="8150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Introduction</a:t>
            </a:r>
          </a:p>
        </p:txBody>
      </p:sp>
    </p:spTree>
    <p:extLst>
      <p:ext uri="{BB962C8B-B14F-4D97-AF65-F5344CB8AC3E}">
        <p14:creationId xmlns:p14="http://schemas.microsoft.com/office/powerpoint/2010/main" val="29283156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AD9E">
            <a:alpha val="4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A5C497FF-B255-8140-9166-6714A229FB8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56895" cy="8150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b="1" dirty="0" err="1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Methods</a:t>
            </a:r>
            <a:endParaRPr lang="pt-BR" b="1" dirty="0">
              <a:solidFill>
                <a:schemeClr val="accent2">
                  <a:lumMod val="75000"/>
                </a:schemeClr>
              </a:solidFill>
              <a:latin typeface="Adobe Garamond Pro" panose="02020502060506020403" pitchFamily="18" charset="77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EFE7509-10E3-654A-B15A-DBA7137C3C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634" y="988594"/>
            <a:ext cx="11965071" cy="574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0346787"/>
      </p:ext>
    </p:extLst>
  </p:cSld>
  <p:clrMapOvr>
    <a:masterClrMapping/>
  </p:clrMapOvr>
  <p:transition spd="slow"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AD9E">
            <a:alpha val="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A5C497FF-B255-8140-9166-6714A229FB8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56895" cy="8150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Results</a:t>
            </a:r>
          </a:p>
        </p:txBody>
      </p:sp>
      <p:sp>
        <p:nvSpPr>
          <p:cNvPr id="6" name="Subtítulo 2">
            <a:extLst>
              <a:ext uri="{FF2B5EF4-FFF2-40B4-BE49-F238E27FC236}">
                <a16:creationId xmlns:a16="http://schemas.microsoft.com/office/drawing/2014/main" id="{51FCBEBF-650F-AB45-91E1-6FD290225672}"/>
              </a:ext>
            </a:extLst>
          </p:cNvPr>
          <p:cNvSpPr txBox="1">
            <a:spLocks/>
          </p:cNvSpPr>
          <p:nvPr/>
        </p:nvSpPr>
        <p:spPr>
          <a:xfrm>
            <a:off x="7193778" y="1231124"/>
            <a:ext cx="4626144" cy="176943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Increasing SNPs also raised the probability of recovering the right model.</a:t>
            </a:r>
          </a:p>
          <a:p>
            <a:pPr marL="914400" lvl="1" indent="-457200" algn="just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little improvement with &gt; 50 SNPs.</a:t>
            </a:r>
          </a:p>
          <a:p>
            <a:pPr algn="just"/>
            <a:endParaRPr lang="en-US" sz="2000" b="1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C3F5B160-995A-B842-A299-5283DD171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7173" y="2771851"/>
            <a:ext cx="330200" cy="41910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E295270-7206-234C-AC12-DFB6E394E42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366"/>
          <a:stretch/>
        </p:blipFill>
        <p:spPr>
          <a:xfrm>
            <a:off x="1128398" y="2391555"/>
            <a:ext cx="5600700" cy="3092450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4098D509-5B5F-5A43-A791-4B1F601B1D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989" r="14846" b="52203"/>
          <a:stretch/>
        </p:blipFill>
        <p:spPr>
          <a:xfrm>
            <a:off x="7698986" y="2559830"/>
            <a:ext cx="3257677" cy="2755900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5A6933EA-6D75-D145-9535-6EAF229DAE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924" t="20348" r="74147" b="60910"/>
          <a:stretch/>
        </p:blipFill>
        <p:spPr>
          <a:xfrm>
            <a:off x="6239054" y="4105791"/>
            <a:ext cx="1228164" cy="1080615"/>
          </a:xfrm>
          <a:prstGeom prst="rect">
            <a:avLst/>
          </a:prstGeom>
        </p:spPr>
      </p:pic>
      <p:sp>
        <p:nvSpPr>
          <p:cNvPr id="16" name="Retângulo 15">
            <a:extLst>
              <a:ext uri="{FF2B5EF4-FFF2-40B4-BE49-F238E27FC236}">
                <a16:creationId xmlns:a16="http://schemas.microsoft.com/office/drawing/2014/main" id="{A303B51B-8362-6949-A8A4-2A6A841E0F6F}"/>
              </a:ext>
            </a:extLst>
          </p:cNvPr>
          <p:cNvSpPr/>
          <p:nvPr/>
        </p:nvSpPr>
        <p:spPr>
          <a:xfrm>
            <a:off x="3867986" y="2559830"/>
            <a:ext cx="2401230" cy="462466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tângulo 8">
            <a:extLst>
              <a:ext uri="{FF2B5EF4-FFF2-40B4-BE49-F238E27FC236}">
                <a16:creationId xmlns:a16="http://schemas.microsoft.com/office/drawing/2014/main" id="{3CE58353-4614-ED46-99CB-4364FF54E0E2}"/>
              </a:ext>
            </a:extLst>
          </p:cNvPr>
          <p:cNvSpPr/>
          <p:nvPr/>
        </p:nvSpPr>
        <p:spPr>
          <a:xfrm>
            <a:off x="7685131" y="2456432"/>
            <a:ext cx="3271532" cy="2859298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" name="Conector de Seta Reta 4">
            <a:extLst>
              <a:ext uri="{FF2B5EF4-FFF2-40B4-BE49-F238E27FC236}">
                <a16:creationId xmlns:a16="http://schemas.microsoft.com/office/drawing/2014/main" id="{934F8FF3-B8D2-FF48-B6BC-41DBCC229DF9}"/>
              </a:ext>
            </a:extLst>
          </p:cNvPr>
          <p:cNvCxnSpPr>
            <a:stCxn id="16" idx="3"/>
          </p:cNvCxnSpPr>
          <p:nvPr/>
        </p:nvCxnSpPr>
        <p:spPr>
          <a:xfrm>
            <a:off x="6269216" y="2791063"/>
            <a:ext cx="1415915" cy="716649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Retângulo 6">
            <a:extLst>
              <a:ext uri="{FF2B5EF4-FFF2-40B4-BE49-F238E27FC236}">
                <a16:creationId xmlns:a16="http://schemas.microsoft.com/office/drawing/2014/main" id="{607499D0-52F6-0646-AB84-84AC035CF023}"/>
              </a:ext>
            </a:extLst>
          </p:cNvPr>
          <p:cNvSpPr/>
          <p:nvPr/>
        </p:nvSpPr>
        <p:spPr>
          <a:xfrm>
            <a:off x="218669" y="1084164"/>
            <a:ext cx="2421810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Probabilities are low when using only traits.</a:t>
            </a:r>
          </a:p>
        </p:txBody>
      </p:sp>
      <p:cxnSp>
        <p:nvCxnSpPr>
          <p:cNvPr id="14" name="Conector de Seta Reta 13">
            <a:extLst>
              <a:ext uri="{FF2B5EF4-FFF2-40B4-BE49-F238E27FC236}">
                <a16:creationId xmlns:a16="http://schemas.microsoft.com/office/drawing/2014/main" id="{B6D09340-4646-6145-BF48-400DA7E543F5}"/>
              </a:ext>
            </a:extLst>
          </p:cNvPr>
          <p:cNvCxnSpPr>
            <a:cxnSpLocks/>
          </p:cNvCxnSpPr>
          <p:nvPr/>
        </p:nvCxnSpPr>
        <p:spPr>
          <a:xfrm>
            <a:off x="1235337" y="1948627"/>
            <a:ext cx="639183" cy="507805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tângulo 16">
            <a:extLst>
              <a:ext uri="{FF2B5EF4-FFF2-40B4-BE49-F238E27FC236}">
                <a16:creationId xmlns:a16="http://schemas.microsoft.com/office/drawing/2014/main" id="{51E08AB8-89A2-734A-B8E5-7A97BE0255FD}"/>
              </a:ext>
            </a:extLst>
          </p:cNvPr>
          <p:cNvSpPr/>
          <p:nvPr/>
        </p:nvSpPr>
        <p:spPr>
          <a:xfrm>
            <a:off x="1783490" y="6028236"/>
            <a:ext cx="461730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/>
            <a:r>
              <a:rPr lang="en-US" sz="2000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Using both genomic and trait data recovered slightly better results than using only SNPs.</a:t>
            </a:r>
          </a:p>
        </p:txBody>
      </p:sp>
      <p:cxnSp>
        <p:nvCxnSpPr>
          <p:cNvPr id="18" name="Conector de Seta Reta 17">
            <a:extLst>
              <a:ext uri="{FF2B5EF4-FFF2-40B4-BE49-F238E27FC236}">
                <a16:creationId xmlns:a16="http://schemas.microsoft.com/office/drawing/2014/main" id="{4FCE0C69-B68A-F64A-8F4D-1C95AFF177D3}"/>
              </a:ext>
            </a:extLst>
          </p:cNvPr>
          <p:cNvCxnSpPr>
            <a:cxnSpLocks/>
            <a:stCxn id="17" idx="0"/>
          </p:cNvCxnSpPr>
          <p:nvPr/>
        </p:nvCxnSpPr>
        <p:spPr>
          <a:xfrm flipH="1" flipV="1">
            <a:off x="3345395" y="5089194"/>
            <a:ext cx="746750" cy="93904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Conector Reto 22">
            <a:extLst>
              <a:ext uri="{FF2B5EF4-FFF2-40B4-BE49-F238E27FC236}">
                <a16:creationId xmlns:a16="http://schemas.microsoft.com/office/drawing/2014/main" id="{F830ECD0-700C-AC40-AE34-9EAFA5F57700}"/>
              </a:ext>
            </a:extLst>
          </p:cNvPr>
          <p:cNvCxnSpPr>
            <a:cxnSpLocks/>
          </p:cNvCxnSpPr>
          <p:nvPr/>
        </p:nvCxnSpPr>
        <p:spPr>
          <a:xfrm>
            <a:off x="2903456" y="4745870"/>
            <a:ext cx="73529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ector de Seta Reta 28">
            <a:extLst>
              <a:ext uri="{FF2B5EF4-FFF2-40B4-BE49-F238E27FC236}">
                <a16:creationId xmlns:a16="http://schemas.microsoft.com/office/drawing/2014/main" id="{DC2E97C1-96FA-844E-8EE6-7B93C830AC22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4092145" y="5089194"/>
            <a:ext cx="412746" cy="939042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Conector Reto 29">
            <a:extLst>
              <a:ext uri="{FF2B5EF4-FFF2-40B4-BE49-F238E27FC236}">
                <a16:creationId xmlns:a16="http://schemas.microsoft.com/office/drawing/2014/main" id="{BC495C79-70C0-F84B-93E8-E58D95371E13}"/>
              </a:ext>
            </a:extLst>
          </p:cNvPr>
          <p:cNvCxnSpPr>
            <a:cxnSpLocks/>
          </p:cNvCxnSpPr>
          <p:nvPr/>
        </p:nvCxnSpPr>
        <p:spPr>
          <a:xfrm>
            <a:off x="4205926" y="4745870"/>
            <a:ext cx="73529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Conector de Seta Reta 32">
            <a:extLst>
              <a:ext uri="{FF2B5EF4-FFF2-40B4-BE49-F238E27FC236}">
                <a16:creationId xmlns:a16="http://schemas.microsoft.com/office/drawing/2014/main" id="{0313AB67-F262-D042-8DE9-5F219479F3C9}"/>
              </a:ext>
            </a:extLst>
          </p:cNvPr>
          <p:cNvCxnSpPr>
            <a:cxnSpLocks/>
            <a:stCxn id="17" idx="0"/>
          </p:cNvCxnSpPr>
          <p:nvPr/>
        </p:nvCxnSpPr>
        <p:spPr>
          <a:xfrm flipV="1">
            <a:off x="4092145" y="5155182"/>
            <a:ext cx="1635181" cy="873054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Conector Reto 35">
            <a:extLst>
              <a:ext uri="{FF2B5EF4-FFF2-40B4-BE49-F238E27FC236}">
                <a16:creationId xmlns:a16="http://schemas.microsoft.com/office/drawing/2014/main" id="{CF2C53A6-526A-2E4E-AC94-0563A6DAD824}"/>
              </a:ext>
            </a:extLst>
          </p:cNvPr>
          <p:cNvCxnSpPr>
            <a:cxnSpLocks/>
          </p:cNvCxnSpPr>
          <p:nvPr/>
        </p:nvCxnSpPr>
        <p:spPr>
          <a:xfrm>
            <a:off x="5503764" y="4745870"/>
            <a:ext cx="735290" cy="0"/>
          </a:xfrm>
          <a:prstGeom prst="line">
            <a:avLst/>
          </a:prstGeom>
          <a:ln w="28575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58939925"/>
      </p:ext>
    </p:extLst>
  </p:cSld>
  <p:clrMapOvr>
    <a:masterClrMapping/>
  </p:clrMapOvr>
  <p:transition spd="slow"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8AD9E">
            <a:alpha val="49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1">
            <a:extLst>
              <a:ext uri="{FF2B5EF4-FFF2-40B4-BE49-F238E27FC236}">
                <a16:creationId xmlns:a16="http://schemas.microsoft.com/office/drawing/2014/main" id="{A5C497FF-B255-8140-9166-6714A229FB8F}"/>
              </a:ext>
            </a:extLst>
          </p:cNvPr>
          <p:cNvSpPr txBox="1">
            <a:spLocks/>
          </p:cNvSpPr>
          <p:nvPr/>
        </p:nvSpPr>
        <p:spPr>
          <a:xfrm>
            <a:off x="0" y="0"/>
            <a:ext cx="11456895" cy="815030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50000"/>
              </a:lnSpc>
            </a:pPr>
            <a:r>
              <a:rPr lang="pt-BR" b="1" dirty="0" err="1">
                <a:solidFill>
                  <a:schemeClr val="accent2">
                    <a:lumMod val="75000"/>
                  </a:schemeClr>
                </a:solidFill>
                <a:latin typeface="Adobe Garamond Pro" panose="02020502060506020403" pitchFamily="18" charset="77"/>
              </a:rPr>
              <a:t>Conclusions</a:t>
            </a:r>
            <a:endParaRPr lang="pt-BR" b="1" dirty="0">
              <a:solidFill>
                <a:schemeClr val="accent2">
                  <a:lumMod val="75000"/>
                </a:schemeClr>
              </a:solidFill>
              <a:latin typeface="Adobe Garamond Pro" panose="02020502060506020403" pitchFamily="18" charset="77"/>
            </a:endParaRPr>
          </a:p>
        </p:txBody>
      </p:sp>
      <p:sp>
        <p:nvSpPr>
          <p:cNvPr id="38" name="Subtítulo 2">
            <a:extLst>
              <a:ext uri="{FF2B5EF4-FFF2-40B4-BE49-F238E27FC236}">
                <a16:creationId xmlns:a16="http://schemas.microsoft.com/office/drawing/2014/main" id="{05168A21-8C7A-E840-8EB3-096AD9696858}"/>
              </a:ext>
            </a:extLst>
          </p:cNvPr>
          <p:cNvSpPr txBox="1">
            <a:spLocks/>
          </p:cNvSpPr>
          <p:nvPr/>
        </p:nvSpPr>
        <p:spPr>
          <a:xfrm>
            <a:off x="189381" y="1091979"/>
            <a:ext cx="4450115" cy="550624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The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accuracy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of our approach was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very high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(confusion matrix with the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test set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).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Confusion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of model 4 (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migration)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with model 1 (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one species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). </a:t>
            </a:r>
          </a:p>
          <a:p>
            <a:pPr algn="just"/>
            <a:endParaRPr lang="en-US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  <a:p>
            <a:pPr algn="just"/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Incorporating traits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resulted in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similar accuracy 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to using only SNPs.</a:t>
            </a:r>
          </a:p>
          <a:p>
            <a:pPr algn="just"/>
            <a:endParaRPr lang="en-US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  <a:p>
            <a:pPr algn="just"/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Traits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incorporate information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complimentary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to genomic </a:t>
            </a:r>
            <a:r>
              <a:rPr lang="en-US" dirty="0" err="1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datam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 that might be </a:t>
            </a:r>
            <a:r>
              <a:rPr lang="en-US" b="1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useful for species delimitation</a:t>
            </a:r>
            <a:r>
              <a:rPr lang="en-US" dirty="0">
                <a:solidFill>
                  <a:schemeClr val="tx1">
                    <a:lumMod val="85000"/>
                  </a:schemeClr>
                </a:solidFill>
                <a:latin typeface="Adobe Garamond Pro" panose="02020502060506020403" pitchFamily="18" charset="77"/>
              </a:rPr>
              <a:t>.</a:t>
            </a:r>
          </a:p>
          <a:p>
            <a:pPr algn="just"/>
            <a:endParaRPr lang="en-US" b="1" dirty="0">
              <a:solidFill>
                <a:schemeClr val="tx1">
                  <a:lumMod val="85000"/>
                </a:schemeClr>
              </a:solidFill>
              <a:latin typeface="Adobe Garamond Pro" panose="02020502060506020403" pitchFamily="18" charset="77"/>
            </a:endParaRPr>
          </a:p>
        </p:txBody>
      </p:sp>
      <p:grpSp>
        <p:nvGrpSpPr>
          <p:cNvPr id="6" name="Agrupar 5">
            <a:extLst>
              <a:ext uri="{FF2B5EF4-FFF2-40B4-BE49-F238E27FC236}">
                <a16:creationId xmlns:a16="http://schemas.microsoft.com/office/drawing/2014/main" id="{F61FECAF-776C-534D-B05A-FF68083FEF42}"/>
              </a:ext>
            </a:extLst>
          </p:cNvPr>
          <p:cNvGrpSpPr/>
          <p:nvPr/>
        </p:nvGrpSpPr>
        <p:grpSpPr>
          <a:xfrm>
            <a:off x="5148472" y="771699"/>
            <a:ext cx="6883600" cy="6146800"/>
            <a:chOff x="6642668" y="771699"/>
            <a:chExt cx="5558476" cy="6146800"/>
          </a:xfrm>
        </p:grpSpPr>
        <p:sp>
          <p:nvSpPr>
            <p:cNvPr id="34" name="Retângulo 33">
              <a:extLst>
                <a:ext uri="{FF2B5EF4-FFF2-40B4-BE49-F238E27FC236}">
                  <a16:creationId xmlns:a16="http://schemas.microsoft.com/office/drawing/2014/main" id="{380EAF50-5241-4344-BF36-754E0FABC0BB}"/>
                </a:ext>
              </a:extLst>
            </p:cNvPr>
            <p:cNvSpPr/>
            <p:nvPr/>
          </p:nvSpPr>
          <p:spPr>
            <a:xfrm>
              <a:off x="7480527" y="3805517"/>
              <a:ext cx="1940682" cy="21649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6" name="Retângulo 35">
              <a:extLst>
                <a:ext uri="{FF2B5EF4-FFF2-40B4-BE49-F238E27FC236}">
                  <a16:creationId xmlns:a16="http://schemas.microsoft.com/office/drawing/2014/main" id="{3F6C5ABF-856B-6145-824B-A1DB37925858}"/>
                </a:ext>
              </a:extLst>
            </p:cNvPr>
            <p:cNvSpPr/>
            <p:nvPr/>
          </p:nvSpPr>
          <p:spPr>
            <a:xfrm>
              <a:off x="9855141" y="3809999"/>
              <a:ext cx="1935007" cy="216535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2" name="Retângulo 31">
              <a:extLst>
                <a:ext uri="{FF2B5EF4-FFF2-40B4-BE49-F238E27FC236}">
                  <a16:creationId xmlns:a16="http://schemas.microsoft.com/office/drawing/2014/main" id="{B384BFEA-5A92-0543-A49F-347800C2E052}"/>
                </a:ext>
              </a:extLst>
            </p:cNvPr>
            <p:cNvSpPr/>
            <p:nvPr/>
          </p:nvSpPr>
          <p:spPr>
            <a:xfrm>
              <a:off x="9853805" y="1156447"/>
              <a:ext cx="1930668" cy="216946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1" name="Retângulo 30">
              <a:extLst>
                <a:ext uri="{FF2B5EF4-FFF2-40B4-BE49-F238E27FC236}">
                  <a16:creationId xmlns:a16="http://schemas.microsoft.com/office/drawing/2014/main" id="{0F897AE7-EE8C-AE4E-89C1-2CE45C207FDB}"/>
                </a:ext>
              </a:extLst>
            </p:cNvPr>
            <p:cNvSpPr/>
            <p:nvPr/>
          </p:nvSpPr>
          <p:spPr>
            <a:xfrm>
              <a:off x="7492773" y="1170346"/>
              <a:ext cx="1927474" cy="21519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pic>
          <p:nvPicPr>
            <p:cNvPr id="5" name="Imagem 4">
              <a:extLst>
                <a:ext uri="{FF2B5EF4-FFF2-40B4-BE49-F238E27FC236}">
                  <a16:creationId xmlns:a16="http://schemas.microsoft.com/office/drawing/2014/main" id="{7CE698CF-D8B0-964F-AD56-B59EB55C871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642668" y="771699"/>
              <a:ext cx="5558476" cy="6146800"/>
            </a:xfrm>
            <a:prstGeom prst="rect">
              <a:avLst/>
            </a:prstGeom>
          </p:spPr>
        </p:pic>
        <p:sp>
          <p:nvSpPr>
            <p:cNvPr id="25" name="Retângulo 24">
              <a:extLst>
                <a:ext uri="{FF2B5EF4-FFF2-40B4-BE49-F238E27FC236}">
                  <a16:creationId xmlns:a16="http://schemas.microsoft.com/office/drawing/2014/main" id="{0C8DC16A-2CFB-EA45-A556-17329A4CE63D}"/>
                </a:ext>
              </a:extLst>
            </p:cNvPr>
            <p:cNvSpPr/>
            <p:nvPr/>
          </p:nvSpPr>
          <p:spPr>
            <a:xfrm rot="5400000">
              <a:off x="9304959" y="4180043"/>
              <a:ext cx="547841" cy="4247688"/>
            </a:xfrm>
            <a:prstGeom prst="rect">
              <a:avLst/>
            </a:prstGeom>
            <a:solidFill>
              <a:srgbClr val="DDD7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17" name="Imagem 16">
              <a:extLst>
                <a:ext uri="{FF2B5EF4-FFF2-40B4-BE49-F238E27FC236}">
                  <a16:creationId xmlns:a16="http://schemas.microsoft.com/office/drawing/2014/main" id="{FC63EF81-C41D-F543-B66C-9DA7A39637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53" t="15777" r="85175" b="66514"/>
            <a:stretch/>
          </p:blipFill>
          <p:spPr>
            <a:xfrm>
              <a:off x="7485462" y="6015096"/>
              <a:ext cx="477146" cy="507724"/>
            </a:xfrm>
            <a:prstGeom prst="rect">
              <a:avLst/>
            </a:prstGeom>
          </p:spPr>
        </p:pic>
        <p:pic>
          <p:nvPicPr>
            <p:cNvPr id="18" name="Imagem 17">
              <a:extLst>
                <a:ext uri="{FF2B5EF4-FFF2-40B4-BE49-F238E27FC236}">
                  <a16:creationId xmlns:a16="http://schemas.microsoft.com/office/drawing/2014/main" id="{C3C9CCEC-69EC-EF45-96A5-29AB139519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6" t="37311" r="85012" b="44980"/>
            <a:stretch/>
          </p:blipFill>
          <p:spPr>
            <a:xfrm>
              <a:off x="7977581" y="6015098"/>
              <a:ext cx="477146" cy="507724"/>
            </a:xfrm>
            <a:prstGeom prst="rect">
              <a:avLst/>
            </a:prstGeom>
          </p:spPr>
        </p:pic>
        <p:pic>
          <p:nvPicPr>
            <p:cNvPr id="19" name="Imagem 18">
              <a:extLst>
                <a:ext uri="{FF2B5EF4-FFF2-40B4-BE49-F238E27FC236}">
                  <a16:creationId xmlns:a16="http://schemas.microsoft.com/office/drawing/2014/main" id="{06EAC1BA-30AE-C642-8994-7497D97726F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6" t="58094" r="85012" b="24197"/>
            <a:stretch/>
          </p:blipFill>
          <p:spPr>
            <a:xfrm>
              <a:off x="8454304" y="6015098"/>
              <a:ext cx="477146" cy="507724"/>
            </a:xfrm>
            <a:prstGeom prst="rect">
              <a:avLst/>
            </a:prstGeom>
          </p:spPr>
        </p:pic>
        <p:pic>
          <p:nvPicPr>
            <p:cNvPr id="20" name="Imagem 19">
              <a:extLst>
                <a:ext uri="{FF2B5EF4-FFF2-40B4-BE49-F238E27FC236}">
                  <a16:creationId xmlns:a16="http://schemas.microsoft.com/office/drawing/2014/main" id="{FBB763BF-0274-5E43-A8D8-4E2CF2FFB23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4" t="80113" r="85014" b="2178"/>
            <a:stretch/>
          </p:blipFill>
          <p:spPr>
            <a:xfrm>
              <a:off x="8952530" y="6029966"/>
              <a:ext cx="477146" cy="507724"/>
            </a:xfrm>
            <a:prstGeom prst="rect">
              <a:avLst/>
            </a:prstGeom>
          </p:spPr>
        </p:pic>
        <p:pic>
          <p:nvPicPr>
            <p:cNvPr id="21" name="Imagem 20">
              <a:extLst>
                <a:ext uri="{FF2B5EF4-FFF2-40B4-BE49-F238E27FC236}">
                  <a16:creationId xmlns:a16="http://schemas.microsoft.com/office/drawing/2014/main" id="{1006ED5B-72BB-A74E-B52A-2A2FD47555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53" t="15777" r="85175" b="66514"/>
            <a:stretch/>
          </p:blipFill>
          <p:spPr>
            <a:xfrm>
              <a:off x="9888627" y="6029966"/>
              <a:ext cx="477146" cy="507724"/>
            </a:xfrm>
            <a:prstGeom prst="rect">
              <a:avLst/>
            </a:prstGeom>
          </p:spPr>
        </p:pic>
        <p:pic>
          <p:nvPicPr>
            <p:cNvPr id="22" name="Imagem 21">
              <a:extLst>
                <a:ext uri="{FF2B5EF4-FFF2-40B4-BE49-F238E27FC236}">
                  <a16:creationId xmlns:a16="http://schemas.microsoft.com/office/drawing/2014/main" id="{AC2C0CCF-ACC1-BD48-A40C-4553FF456C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6" t="37311" r="85012" b="44980"/>
            <a:stretch/>
          </p:blipFill>
          <p:spPr>
            <a:xfrm>
              <a:off x="10326950" y="6029966"/>
              <a:ext cx="477146" cy="507724"/>
            </a:xfrm>
            <a:prstGeom prst="rect">
              <a:avLst/>
            </a:prstGeom>
          </p:spPr>
        </p:pic>
        <p:pic>
          <p:nvPicPr>
            <p:cNvPr id="23" name="Imagem 22">
              <a:extLst>
                <a:ext uri="{FF2B5EF4-FFF2-40B4-BE49-F238E27FC236}">
                  <a16:creationId xmlns:a16="http://schemas.microsoft.com/office/drawing/2014/main" id="{002C60CD-BB27-4B45-BEA5-BB9DE19201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6" t="58094" r="85012" b="24197"/>
            <a:stretch/>
          </p:blipFill>
          <p:spPr>
            <a:xfrm>
              <a:off x="10812275" y="6029966"/>
              <a:ext cx="477146" cy="507724"/>
            </a:xfrm>
            <a:prstGeom prst="rect">
              <a:avLst/>
            </a:prstGeom>
          </p:spPr>
        </p:pic>
        <p:pic>
          <p:nvPicPr>
            <p:cNvPr id="24" name="Imagem 23">
              <a:extLst>
                <a:ext uri="{FF2B5EF4-FFF2-40B4-BE49-F238E27FC236}">
                  <a16:creationId xmlns:a16="http://schemas.microsoft.com/office/drawing/2014/main" id="{CB75C35C-FBDB-B841-912B-79B1F40294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4" t="80113" r="85014" b="2178"/>
            <a:stretch/>
          </p:blipFill>
          <p:spPr>
            <a:xfrm>
              <a:off x="11297598" y="6029966"/>
              <a:ext cx="477146" cy="507724"/>
            </a:xfrm>
            <a:prstGeom prst="rect">
              <a:avLst/>
            </a:prstGeom>
          </p:spPr>
        </p:pic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9CDE6BA2-88D1-324C-B537-25256D690D71}"/>
                </a:ext>
              </a:extLst>
            </p:cNvPr>
            <p:cNvSpPr/>
            <p:nvPr/>
          </p:nvSpPr>
          <p:spPr>
            <a:xfrm>
              <a:off x="6940157" y="1233946"/>
              <a:ext cx="524075" cy="4692575"/>
            </a:xfrm>
            <a:prstGeom prst="rect">
              <a:avLst/>
            </a:prstGeom>
            <a:solidFill>
              <a:srgbClr val="DDD7C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F3051CA0-C62D-4947-A691-A7D29FD780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53" t="15777" r="85175" b="66514"/>
            <a:stretch/>
          </p:blipFill>
          <p:spPr>
            <a:xfrm>
              <a:off x="6977891" y="1220943"/>
              <a:ext cx="477146" cy="507724"/>
            </a:xfrm>
            <a:prstGeom prst="rect">
              <a:avLst/>
            </a:prstGeom>
          </p:spPr>
        </p:pic>
        <p:pic>
          <p:nvPicPr>
            <p:cNvPr id="9" name="Imagem 8">
              <a:extLst>
                <a:ext uri="{FF2B5EF4-FFF2-40B4-BE49-F238E27FC236}">
                  <a16:creationId xmlns:a16="http://schemas.microsoft.com/office/drawing/2014/main" id="{961AD393-9CA8-5B4A-B65E-7BCB8209AB3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6" t="37311" r="85012" b="44980"/>
            <a:stretch/>
          </p:blipFill>
          <p:spPr>
            <a:xfrm>
              <a:off x="6977892" y="1758132"/>
              <a:ext cx="477146" cy="507724"/>
            </a:xfrm>
            <a:prstGeom prst="rect">
              <a:avLst/>
            </a:prstGeom>
          </p:spPr>
        </p:pic>
        <p:pic>
          <p:nvPicPr>
            <p:cNvPr id="11" name="Imagem 10">
              <a:extLst>
                <a:ext uri="{FF2B5EF4-FFF2-40B4-BE49-F238E27FC236}">
                  <a16:creationId xmlns:a16="http://schemas.microsoft.com/office/drawing/2014/main" id="{16D1721B-0F75-A74A-82B4-98317CAA1A3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6" t="58094" r="85012" b="24197"/>
            <a:stretch/>
          </p:blipFill>
          <p:spPr>
            <a:xfrm>
              <a:off x="6977891" y="2296960"/>
              <a:ext cx="477146" cy="507724"/>
            </a:xfrm>
            <a:prstGeom prst="rect">
              <a:avLst/>
            </a:prstGeom>
          </p:spPr>
        </p:pic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E23E0BF5-88D2-9842-BDFF-DF936A1DF2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4" t="80113" r="85014" b="2178"/>
            <a:stretch/>
          </p:blipFill>
          <p:spPr>
            <a:xfrm>
              <a:off x="6977891" y="2809071"/>
              <a:ext cx="477146" cy="507724"/>
            </a:xfrm>
            <a:prstGeom prst="rect">
              <a:avLst/>
            </a:prstGeom>
          </p:spPr>
        </p:pic>
        <p:pic>
          <p:nvPicPr>
            <p:cNvPr id="13" name="Imagem 12">
              <a:extLst>
                <a:ext uri="{FF2B5EF4-FFF2-40B4-BE49-F238E27FC236}">
                  <a16:creationId xmlns:a16="http://schemas.microsoft.com/office/drawing/2014/main" id="{0A5F154D-1039-CE47-9BC8-43A85D81C1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353" t="15777" r="85175" b="66514"/>
            <a:stretch/>
          </p:blipFill>
          <p:spPr>
            <a:xfrm>
              <a:off x="6977891" y="3817667"/>
              <a:ext cx="477146" cy="507724"/>
            </a:xfrm>
            <a:prstGeom prst="rect">
              <a:avLst/>
            </a:prstGeom>
          </p:spPr>
        </p:pic>
        <p:pic>
          <p:nvPicPr>
            <p:cNvPr id="14" name="Imagem 13">
              <a:extLst>
                <a:ext uri="{FF2B5EF4-FFF2-40B4-BE49-F238E27FC236}">
                  <a16:creationId xmlns:a16="http://schemas.microsoft.com/office/drawing/2014/main" id="{FDFFE963-4916-D140-8654-7871569F9D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6" t="37311" r="85012" b="44980"/>
            <a:stretch/>
          </p:blipFill>
          <p:spPr>
            <a:xfrm>
              <a:off x="6977892" y="4354855"/>
              <a:ext cx="477146" cy="507724"/>
            </a:xfrm>
            <a:prstGeom prst="rect">
              <a:avLst/>
            </a:prstGeom>
          </p:spPr>
        </p:pic>
        <p:pic>
          <p:nvPicPr>
            <p:cNvPr id="15" name="Imagem 14">
              <a:extLst>
                <a:ext uri="{FF2B5EF4-FFF2-40B4-BE49-F238E27FC236}">
                  <a16:creationId xmlns:a16="http://schemas.microsoft.com/office/drawing/2014/main" id="{0F59AD81-AE36-E74B-80F4-D2F4935114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6" t="58094" r="85012" b="24197"/>
            <a:stretch/>
          </p:blipFill>
          <p:spPr>
            <a:xfrm>
              <a:off x="6977891" y="4893683"/>
              <a:ext cx="477146" cy="507724"/>
            </a:xfrm>
            <a:prstGeom prst="rect">
              <a:avLst/>
            </a:prstGeom>
          </p:spPr>
        </p:pic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E8947799-13CD-184C-977B-079E95B2EC6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514" t="80113" r="85014" b="2178"/>
            <a:stretch/>
          </p:blipFill>
          <p:spPr>
            <a:xfrm>
              <a:off x="6977891" y="5405794"/>
              <a:ext cx="477146" cy="507724"/>
            </a:xfrm>
            <a:prstGeom prst="rect">
              <a:avLst/>
            </a:prstGeom>
          </p:spPr>
        </p:pic>
        <p:sp>
          <p:nvSpPr>
            <p:cNvPr id="33" name="CaixaDeTexto 32">
              <a:extLst>
                <a:ext uri="{FF2B5EF4-FFF2-40B4-BE49-F238E27FC236}">
                  <a16:creationId xmlns:a16="http://schemas.microsoft.com/office/drawing/2014/main" id="{451A4076-1E97-0441-8EFD-72C23DF133DD}"/>
                </a:ext>
              </a:extLst>
            </p:cNvPr>
            <p:cNvSpPr txBox="1"/>
            <p:nvPr/>
          </p:nvSpPr>
          <p:spPr>
            <a:xfrm>
              <a:off x="6813869" y="1290765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35" name="CaixaDeTexto 34">
              <a:extLst>
                <a:ext uri="{FF2B5EF4-FFF2-40B4-BE49-F238E27FC236}">
                  <a16:creationId xmlns:a16="http://schemas.microsoft.com/office/drawing/2014/main" id="{F5C3DECE-F61C-2A4B-91A0-EAE31E11663C}"/>
                </a:ext>
              </a:extLst>
            </p:cNvPr>
            <p:cNvSpPr txBox="1"/>
            <p:nvPr/>
          </p:nvSpPr>
          <p:spPr>
            <a:xfrm>
              <a:off x="6804501" y="1882831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39" name="CaixaDeTexto 38">
              <a:extLst>
                <a:ext uri="{FF2B5EF4-FFF2-40B4-BE49-F238E27FC236}">
                  <a16:creationId xmlns:a16="http://schemas.microsoft.com/office/drawing/2014/main" id="{1309BBD6-D864-9547-84C8-A90094001696}"/>
                </a:ext>
              </a:extLst>
            </p:cNvPr>
            <p:cNvSpPr txBox="1"/>
            <p:nvPr/>
          </p:nvSpPr>
          <p:spPr>
            <a:xfrm>
              <a:off x="6818547" y="2410681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3AAE9FAB-7CB8-2D43-92D0-0D2C1426C562}"/>
                </a:ext>
              </a:extLst>
            </p:cNvPr>
            <p:cNvSpPr txBox="1"/>
            <p:nvPr/>
          </p:nvSpPr>
          <p:spPr>
            <a:xfrm>
              <a:off x="6813869" y="2893783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</a:p>
          </p:txBody>
        </p:sp>
        <p:sp>
          <p:nvSpPr>
            <p:cNvPr id="41" name="CaixaDeTexto 40">
              <a:extLst>
                <a:ext uri="{FF2B5EF4-FFF2-40B4-BE49-F238E27FC236}">
                  <a16:creationId xmlns:a16="http://schemas.microsoft.com/office/drawing/2014/main" id="{9B49658C-AE3F-4648-A703-B371878CB6B1}"/>
                </a:ext>
              </a:extLst>
            </p:cNvPr>
            <p:cNvSpPr txBox="1"/>
            <p:nvPr/>
          </p:nvSpPr>
          <p:spPr>
            <a:xfrm>
              <a:off x="6837892" y="3895539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1</a:t>
              </a:r>
            </a:p>
          </p:txBody>
        </p:sp>
        <p:sp>
          <p:nvSpPr>
            <p:cNvPr id="42" name="CaixaDeTexto 41">
              <a:extLst>
                <a:ext uri="{FF2B5EF4-FFF2-40B4-BE49-F238E27FC236}">
                  <a16:creationId xmlns:a16="http://schemas.microsoft.com/office/drawing/2014/main" id="{0B5A7D3A-B9FE-294C-B1EA-9D293488C08E}"/>
                </a:ext>
              </a:extLst>
            </p:cNvPr>
            <p:cNvSpPr txBox="1"/>
            <p:nvPr/>
          </p:nvSpPr>
          <p:spPr>
            <a:xfrm>
              <a:off x="6828524" y="4487605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</a:t>
              </a:r>
            </a:p>
          </p:txBody>
        </p:sp>
        <p:sp>
          <p:nvSpPr>
            <p:cNvPr id="43" name="CaixaDeTexto 42">
              <a:extLst>
                <a:ext uri="{FF2B5EF4-FFF2-40B4-BE49-F238E27FC236}">
                  <a16:creationId xmlns:a16="http://schemas.microsoft.com/office/drawing/2014/main" id="{98E99FCE-1BA1-9E41-8BA1-834769E47F64}"/>
                </a:ext>
              </a:extLst>
            </p:cNvPr>
            <p:cNvSpPr txBox="1"/>
            <p:nvPr/>
          </p:nvSpPr>
          <p:spPr>
            <a:xfrm>
              <a:off x="6842570" y="5015455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3</a:t>
              </a:r>
            </a:p>
          </p:txBody>
        </p:sp>
        <p:sp>
          <p:nvSpPr>
            <p:cNvPr id="44" name="CaixaDeTexto 43">
              <a:extLst>
                <a:ext uri="{FF2B5EF4-FFF2-40B4-BE49-F238E27FC236}">
                  <a16:creationId xmlns:a16="http://schemas.microsoft.com/office/drawing/2014/main" id="{313B5E5A-E81D-ED46-9143-D4DDFEA7A23F}"/>
                </a:ext>
              </a:extLst>
            </p:cNvPr>
            <p:cNvSpPr txBox="1"/>
            <p:nvPr/>
          </p:nvSpPr>
          <p:spPr>
            <a:xfrm>
              <a:off x="6837892" y="5498557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t-BR" sz="12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4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46592436"/>
      </p:ext>
    </p:extLst>
  </p:cSld>
  <p:clrMapOvr>
    <a:masterClrMapping/>
  </p:clrMapOvr>
  <p:transition spd="slow">
    <p:fade thruBlk="1"/>
  </p:transition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859</TotalTime>
  <Words>265</Words>
  <Application>Microsoft Macintosh PowerPoint</Application>
  <PresentationFormat>Widescreen</PresentationFormat>
  <Paragraphs>30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Adobe Garamond Pro</vt:lpstr>
      <vt:lpstr>Arial</vt:lpstr>
      <vt:lpstr>Calibri</vt:lpstr>
      <vt:lpstr>Calibri Light</vt:lpstr>
      <vt:lpstr>Times New Roman</vt:lpstr>
      <vt:lpstr>Tema do Office</vt:lpstr>
      <vt:lpstr>        Using deep learning for unifying  genomic data and traits in species delimitation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Manolo Perez</dc:creator>
  <cp:lastModifiedBy>Manolo Perez</cp:lastModifiedBy>
  <cp:revision>29</cp:revision>
  <dcterms:created xsi:type="dcterms:W3CDTF">2020-06-30T06:46:09Z</dcterms:created>
  <dcterms:modified xsi:type="dcterms:W3CDTF">2020-07-01T02:19:58Z</dcterms:modified>
</cp:coreProperties>
</file>